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3" r:id="rId3"/>
    <p:sldId id="294" r:id="rId4"/>
    <p:sldId id="295" r:id="rId5"/>
    <p:sldId id="282" r:id="rId6"/>
    <p:sldId id="296" r:id="rId7"/>
    <p:sldId id="297" r:id="rId8"/>
    <p:sldId id="275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-63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3A3FF-9D1D-451B-B3C1-86644D1168C4}" type="datetimeFigureOut">
              <a:rPr lang="ru-RU" smtClean="0"/>
              <a:pPr/>
              <a:t>22.06.2021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36EEE-676A-45CD-9D0D-689E90CCA5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38342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3A3FF-9D1D-451B-B3C1-86644D1168C4}" type="datetimeFigureOut">
              <a:rPr lang="ru-RU" smtClean="0"/>
              <a:pPr/>
              <a:t>22.06.2021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36EEE-676A-45CD-9D0D-689E90CCA5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50582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3A3FF-9D1D-451B-B3C1-86644D1168C4}" type="datetimeFigureOut">
              <a:rPr lang="ru-RU" smtClean="0"/>
              <a:pPr/>
              <a:t>22.06.2021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36EEE-676A-45CD-9D0D-689E90CCA5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2993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3A3FF-9D1D-451B-B3C1-86644D1168C4}" type="datetimeFigureOut">
              <a:rPr lang="ru-RU" smtClean="0"/>
              <a:pPr/>
              <a:t>22.06.2021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36EEE-676A-45CD-9D0D-689E90CCA5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35634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3A3FF-9D1D-451B-B3C1-86644D1168C4}" type="datetimeFigureOut">
              <a:rPr lang="ru-RU" smtClean="0"/>
              <a:pPr/>
              <a:t>22.06.2021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36EEE-676A-45CD-9D0D-689E90CCA5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57973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3A3FF-9D1D-451B-B3C1-86644D1168C4}" type="datetimeFigureOut">
              <a:rPr lang="ru-RU" smtClean="0"/>
              <a:pPr/>
              <a:t>22.06.2021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36EEE-676A-45CD-9D0D-689E90CCA5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24793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3A3FF-9D1D-451B-B3C1-86644D1168C4}" type="datetimeFigureOut">
              <a:rPr lang="ru-RU" smtClean="0"/>
              <a:pPr/>
              <a:t>22.06.2021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36EEE-676A-45CD-9D0D-689E90CCA5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40783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3A3FF-9D1D-451B-B3C1-86644D1168C4}" type="datetimeFigureOut">
              <a:rPr lang="ru-RU" smtClean="0"/>
              <a:pPr/>
              <a:t>22.06.2021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36EEE-676A-45CD-9D0D-689E90CCA5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26928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3A3FF-9D1D-451B-B3C1-86644D1168C4}" type="datetimeFigureOut">
              <a:rPr lang="ru-RU" smtClean="0"/>
              <a:pPr/>
              <a:t>22.06.2021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36EEE-676A-45CD-9D0D-689E90CCA5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13435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3A3FF-9D1D-451B-B3C1-86644D1168C4}" type="datetimeFigureOut">
              <a:rPr lang="ru-RU" smtClean="0"/>
              <a:pPr/>
              <a:t>22.06.2021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36EEE-676A-45CD-9D0D-689E90CCA5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79554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3A3FF-9D1D-451B-B3C1-86644D1168C4}" type="datetimeFigureOut">
              <a:rPr lang="ru-RU" smtClean="0"/>
              <a:pPr/>
              <a:t>22.06.2021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36EEE-676A-45CD-9D0D-689E90CCA5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3113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63A3FF-9D1D-451B-B3C1-86644D1168C4}" type="datetimeFigureOut">
              <a:rPr lang="ru-RU" smtClean="0"/>
              <a:pPr/>
              <a:t>22.06.2021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36EEE-676A-45CD-9D0D-689E90CCA5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652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34633" y="708410"/>
            <a:ext cx="6522733" cy="13502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13714" y="3270342"/>
            <a:ext cx="10764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“MONON - </a:t>
            </a:r>
            <a:r>
              <a:rPr lang="ru-RU" sz="2400" dirty="0" smtClean="0">
                <a:solidFill>
                  <a:schemeClr val="bg1"/>
                </a:solidFill>
              </a:rPr>
              <a:t>Светодиодное </a:t>
            </a:r>
            <a:r>
              <a:rPr lang="ru-RU" sz="2400" dirty="0">
                <a:solidFill>
                  <a:schemeClr val="bg1"/>
                </a:solidFill>
              </a:rPr>
              <a:t>оборудование для </a:t>
            </a:r>
            <a:r>
              <a:rPr lang="ru-RU" sz="2400" dirty="0" smtClean="0">
                <a:solidFill>
                  <a:schemeClr val="bg1"/>
                </a:solidFill>
              </a:rPr>
              <a:t>театров.</a:t>
            </a:r>
            <a:r>
              <a:rPr lang="en-US" sz="2400" dirty="0" smtClean="0">
                <a:solidFill>
                  <a:schemeClr val="bg1"/>
                </a:solidFill>
              </a:rPr>
              <a:t>”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12727" y="2101683"/>
            <a:ext cx="2366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Шоу начинается с нас.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55844" y="5239660"/>
            <a:ext cx="1680309" cy="5713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54834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63747" y="0"/>
            <a:ext cx="2264505" cy="46877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37247" y="1736161"/>
            <a:ext cx="3072614" cy="40968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5511218" y="1376811"/>
            <a:ext cx="601618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Источник света </a:t>
            </a:r>
            <a:r>
              <a:rPr lang="en-US" dirty="0" smtClean="0">
                <a:solidFill>
                  <a:schemeClr val="bg1"/>
                </a:solidFill>
              </a:rPr>
              <a:t>60шт </a:t>
            </a:r>
            <a:r>
              <a:rPr lang="en-US" dirty="0" err="1" smtClean="0">
                <a:solidFill>
                  <a:schemeClr val="bg1"/>
                </a:solidFill>
              </a:rPr>
              <a:t>по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3 </a:t>
            </a:r>
            <a:r>
              <a:rPr lang="en-US" dirty="0" err="1">
                <a:solidFill>
                  <a:schemeClr val="bg1"/>
                </a:solidFill>
              </a:rPr>
              <a:t>Вт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(</a:t>
            </a:r>
            <a:r>
              <a:rPr lang="en-US" dirty="0" smtClean="0">
                <a:solidFill>
                  <a:schemeClr val="bg1"/>
                </a:solidFill>
              </a:rPr>
              <a:t>RGBWA / RGBAL</a:t>
            </a:r>
            <a:r>
              <a:rPr lang="en-US" dirty="0" smtClean="0">
                <a:solidFill>
                  <a:schemeClr val="bg1"/>
                </a:solidFill>
              </a:rPr>
              <a:t>)</a:t>
            </a: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Угол раскрытия луча 10°/15°/</a:t>
            </a:r>
            <a:r>
              <a:rPr lang="ru-RU" dirty="0">
                <a:solidFill>
                  <a:srgbClr val="FF0000"/>
                </a:solidFill>
              </a:rPr>
              <a:t>30°</a:t>
            </a:r>
            <a:r>
              <a:rPr lang="ru-RU" dirty="0">
                <a:solidFill>
                  <a:schemeClr val="bg1"/>
                </a:solidFill>
              </a:rPr>
              <a:t>/45°/60</a:t>
            </a:r>
            <a:r>
              <a:rPr lang="ru-RU" dirty="0" smtClean="0">
                <a:solidFill>
                  <a:schemeClr val="bg1"/>
                </a:solidFill>
              </a:rPr>
              <a:t>°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опционально</a:t>
            </a:r>
            <a:endParaRPr lang="en-US" dirty="0" smtClean="0">
              <a:solidFill>
                <a:schemeClr val="bg1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ЖК-дисплей</a:t>
            </a: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Количество каналов DMX </a:t>
            </a:r>
            <a:r>
              <a:rPr lang="ru-RU" dirty="0" smtClean="0">
                <a:solidFill>
                  <a:schemeClr val="bg1"/>
                </a:solidFill>
              </a:rPr>
              <a:t>11 каналов.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Степень защиты корпуса </a:t>
            </a:r>
            <a:r>
              <a:rPr lang="en-US" dirty="0" smtClean="0">
                <a:solidFill>
                  <a:schemeClr val="bg1"/>
                </a:solidFill>
              </a:rPr>
              <a:t>IP65</a:t>
            </a:r>
            <a:r>
              <a:rPr lang="ru-RU" dirty="0" smtClean="0">
                <a:solidFill>
                  <a:schemeClr val="bg1"/>
                </a:solidFill>
              </a:rPr>
              <a:t>. (Конвекционное охлаждение)</a:t>
            </a: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Габариты </a:t>
            </a:r>
            <a:r>
              <a:rPr lang="en-US" dirty="0" smtClean="0">
                <a:solidFill>
                  <a:schemeClr val="bg1"/>
                </a:solidFill>
              </a:rPr>
              <a:t>334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x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249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x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242</a:t>
            </a:r>
            <a:r>
              <a:rPr lang="ru-RU" dirty="0" smtClean="0">
                <a:solidFill>
                  <a:schemeClr val="bg1"/>
                </a:solidFill>
              </a:rPr>
              <a:t> мм.</a:t>
            </a: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Вес </a:t>
            </a:r>
            <a:r>
              <a:rPr lang="ru-RU" dirty="0" smtClean="0">
                <a:solidFill>
                  <a:schemeClr val="bg1"/>
                </a:solidFill>
              </a:rPr>
              <a:t>прибора 8,8 кг.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93339" y="746281"/>
            <a:ext cx="54635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solidFill>
                  <a:schemeClr val="bg1"/>
                </a:solidFill>
                <a:latin typeface="latosemibold"/>
              </a:rPr>
              <a:t>Monon</a:t>
            </a:r>
            <a:r>
              <a:rPr lang="en-US" sz="2400" b="1" dirty="0">
                <a:solidFill>
                  <a:schemeClr val="bg1"/>
                </a:solidFill>
                <a:latin typeface="latosemibold"/>
              </a:rPr>
              <a:t> 5 color </a:t>
            </a:r>
            <a:r>
              <a:rPr lang="en-US" sz="2400" b="1" dirty="0" smtClean="0">
                <a:solidFill>
                  <a:schemeClr val="bg1"/>
                </a:solidFill>
                <a:latin typeface="latosemibold"/>
              </a:rPr>
              <a:t>LED Par  </a:t>
            </a:r>
            <a:r>
              <a:rPr lang="en-US" b="1" dirty="0" smtClean="0">
                <a:solidFill>
                  <a:schemeClr val="bg1"/>
                </a:solidFill>
                <a:latin typeface="latosemibold"/>
              </a:rPr>
              <a:t>(</a:t>
            </a:r>
            <a:r>
              <a:rPr lang="ru-RU" b="1" dirty="0" smtClean="0">
                <a:solidFill>
                  <a:schemeClr val="bg1"/>
                </a:solidFill>
                <a:latin typeface="latosemibold"/>
              </a:rPr>
              <a:t>РРЦ 904</a:t>
            </a:r>
            <a:r>
              <a:rPr lang="en-US" b="1" dirty="0" smtClean="0">
                <a:solidFill>
                  <a:schemeClr val="bg1"/>
                </a:solidFill>
                <a:latin typeface="latosemibold"/>
              </a:rPr>
              <a:t>$)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39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63747" y="0"/>
            <a:ext cx="2264505" cy="4687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7529" y="1801290"/>
            <a:ext cx="3793401" cy="39719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5930283" y="970163"/>
            <a:ext cx="55971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solidFill>
                  <a:schemeClr val="bg1"/>
                </a:solidFill>
                <a:latin typeface="latosemibold"/>
              </a:rPr>
              <a:t>Monon</a:t>
            </a:r>
            <a:r>
              <a:rPr lang="en-US" sz="2400" b="1" dirty="0" smtClean="0">
                <a:solidFill>
                  <a:schemeClr val="bg1"/>
                </a:solidFill>
                <a:latin typeface="latosemibold"/>
              </a:rPr>
              <a:t> 9 color LED Par  </a:t>
            </a:r>
            <a:r>
              <a:rPr lang="ru-RU" b="1" dirty="0" smtClean="0">
                <a:solidFill>
                  <a:schemeClr val="bg1"/>
                </a:solidFill>
                <a:latin typeface="latosemibold"/>
              </a:rPr>
              <a:t>(</a:t>
            </a:r>
            <a:r>
              <a:rPr lang="ru-RU" b="1" dirty="0">
                <a:solidFill>
                  <a:schemeClr val="bg1"/>
                </a:solidFill>
                <a:latin typeface="latosemibold"/>
              </a:rPr>
              <a:t>РРЦ </a:t>
            </a:r>
            <a:r>
              <a:rPr lang="ru-RU" b="1" dirty="0" smtClean="0">
                <a:solidFill>
                  <a:schemeClr val="bg1"/>
                </a:solidFill>
                <a:latin typeface="latosemibold"/>
              </a:rPr>
              <a:t>1072$)</a:t>
            </a:r>
            <a:endParaRPr lang="ru-RU" b="1" dirty="0">
              <a:solidFill>
                <a:schemeClr val="bg1"/>
              </a:solidFill>
              <a:latin typeface="latosemibold"/>
            </a:endParaRPr>
          </a:p>
          <a:p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511218" y="1376811"/>
            <a:ext cx="601618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Источник света </a:t>
            </a:r>
            <a:r>
              <a:rPr lang="en-US" dirty="0" smtClean="0">
                <a:solidFill>
                  <a:schemeClr val="bg1"/>
                </a:solidFill>
              </a:rPr>
              <a:t>60шт </a:t>
            </a:r>
            <a:r>
              <a:rPr lang="en-US" dirty="0" err="1" smtClean="0">
                <a:solidFill>
                  <a:schemeClr val="bg1"/>
                </a:solidFill>
              </a:rPr>
              <a:t>по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3 </a:t>
            </a:r>
            <a:r>
              <a:rPr lang="en-US" dirty="0" err="1">
                <a:solidFill>
                  <a:schemeClr val="bg1"/>
                </a:solidFill>
              </a:rPr>
              <a:t>Вт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(</a:t>
            </a:r>
            <a:r>
              <a:rPr lang="ru-RU" dirty="0" smtClean="0">
                <a:solidFill>
                  <a:schemeClr val="bg1"/>
                </a:solidFill>
              </a:rPr>
              <a:t>9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цветов</a:t>
            </a:r>
            <a:r>
              <a:rPr lang="en-US" dirty="0">
                <a:solidFill>
                  <a:schemeClr val="bg1"/>
                </a:solidFill>
              </a:rPr>
              <a:t>: </a:t>
            </a:r>
            <a:r>
              <a:rPr lang="en-US" dirty="0" smtClean="0">
                <a:solidFill>
                  <a:schemeClr val="bg1"/>
                </a:solidFill>
              </a:rPr>
              <a:t>RGBA + </a:t>
            </a:r>
            <a:r>
              <a:rPr lang="en-US" dirty="0" smtClean="0">
                <a:solidFill>
                  <a:schemeClr val="bg1"/>
                </a:solidFill>
              </a:rPr>
              <a:t>Deep Red, Orange Red, Lime, Cyan, Royal Blue)</a:t>
            </a: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Угол раскрытия луча 10°/15°/</a:t>
            </a:r>
            <a:r>
              <a:rPr lang="ru-RU" dirty="0">
                <a:solidFill>
                  <a:srgbClr val="FF0000"/>
                </a:solidFill>
              </a:rPr>
              <a:t>30°</a:t>
            </a:r>
            <a:r>
              <a:rPr lang="ru-RU" dirty="0">
                <a:solidFill>
                  <a:schemeClr val="bg1"/>
                </a:solidFill>
              </a:rPr>
              <a:t>/45°/60</a:t>
            </a:r>
            <a:r>
              <a:rPr lang="ru-RU" dirty="0" smtClean="0">
                <a:solidFill>
                  <a:schemeClr val="bg1"/>
                </a:solidFill>
              </a:rPr>
              <a:t>°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опционально</a:t>
            </a:r>
            <a:endParaRPr lang="en-US" dirty="0" smtClean="0">
              <a:solidFill>
                <a:schemeClr val="bg1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ЖК-дисплей</a:t>
            </a: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Количество каналов DMX </a:t>
            </a:r>
            <a:r>
              <a:rPr lang="ru-RU" dirty="0" smtClean="0">
                <a:solidFill>
                  <a:schemeClr val="bg1"/>
                </a:solidFill>
              </a:rPr>
              <a:t>15 каналов.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Степень защиты корпуса </a:t>
            </a:r>
            <a:r>
              <a:rPr lang="en-US" dirty="0" smtClean="0">
                <a:solidFill>
                  <a:schemeClr val="bg1"/>
                </a:solidFill>
              </a:rPr>
              <a:t>IP65</a:t>
            </a:r>
            <a:r>
              <a:rPr lang="ru-RU" dirty="0" smtClean="0">
                <a:solidFill>
                  <a:schemeClr val="bg1"/>
                </a:solidFill>
              </a:rPr>
              <a:t>. (Конвекционное охлаждение)</a:t>
            </a: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Габариты </a:t>
            </a:r>
            <a:r>
              <a:rPr lang="en-US" dirty="0" smtClean="0">
                <a:solidFill>
                  <a:schemeClr val="bg1"/>
                </a:solidFill>
              </a:rPr>
              <a:t>334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x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249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x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242</a:t>
            </a:r>
            <a:r>
              <a:rPr lang="ru-RU" dirty="0" smtClean="0">
                <a:solidFill>
                  <a:schemeClr val="bg1"/>
                </a:solidFill>
              </a:rPr>
              <a:t> мм.</a:t>
            </a: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Вес </a:t>
            </a:r>
            <a:r>
              <a:rPr lang="ru-RU" dirty="0" smtClean="0">
                <a:solidFill>
                  <a:schemeClr val="bg1"/>
                </a:solidFill>
              </a:rPr>
              <a:t>прибора 8,8 кг.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101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63747" y="0"/>
            <a:ext cx="2264505" cy="4687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8141" y="1561462"/>
            <a:ext cx="3338685" cy="4451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5581301" y="1561462"/>
            <a:ext cx="601618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Источник света 7 </a:t>
            </a:r>
            <a:r>
              <a:rPr lang="ru-RU" dirty="0" err="1">
                <a:solidFill>
                  <a:schemeClr val="bg1"/>
                </a:solidFill>
              </a:rPr>
              <a:t>шт</a:t>
            </a:r>
            <a:r>
              <a:rPr lang="ru-RU" dirty="0">
                <a:solidFill>
                  <a:schemeClr val="bg1"/>
                </a:solidFill>
              </a:rPr>
              <a:t> по 15 Вт RGBW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Угол раскрытия </a:t>
            </a:r>
            <a:r>
              <a:rPr lang="ru-RU" dirty="0" smtClean="0">
                <a:solidFill>
                  <a:schemeClr val="bg1"/>
                </a:solidFill>
              </a:rPr>
              <a:t>луча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1</a:t>
            </a:r>
            <a:r>
              <a:rPr lang="en-US" dirty="0" smtClean="0">
                <a:solidFill>
                  <a:schemeClr val="bg1"/>
                </a:solidFill>
              </a:rPr>
              <a:t>0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° </a:t>
            </a:r>
            <a:r>
              <a:rPr lang="ru-RU" dirty="0" smtClean="0">
                <a:solidFill>
                  <a:schemeClr val="bg1"/>
                </a:solidFill>
              </a:rPr>
              <a:t>-35 °</a:t>
            </a:r>
            <a:r>
              <a:rPr lang="en-US" dirty="0" smtClean="0">
                <a:solidFill>
                  <a:schemeClr val="bg1"/>
                </a:solidFill>
              </a:rPr>
              <a:t> (Zoom)</a:t>
            </a:r>
            <a:endParaRPr lang="ru-RU" sz="2000" b="1" dirty="0">
              <a:solidFill>
                <a:srgbClr val="FF0000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Потребляемая мощность </a:t>
            </a:r>
            <a:r>
              <a:rPr lang="ru-RU" dirty="0" smtClean="0">
                <a:solidFill>
                  <a:schemeClr val="bg1"/>
                </a:solidFill>
              </a:rPr>
              <a:t>100Вт</a:t>
            </a: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ЖК-дисплей</a:t>
            </a: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Количество каналов DMX </a:t>
            </a:r>
            <a:r>
              <a:rPr lang="ru-RU" dirty="0" smtClean="0">
                <a:solidFill>
                  <a:schemeClr val="bg1"/>
                </a:solidFill>
              </a:rPr>
              <a:t>10 каналов. </a:t>
            </a: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Габариты </a:t>
            </a:r>
            <a:r>
              <a:rPr lang="ru-RU" dirty="0" smtClean="0">
                <a:solidFill>
                  <a:schemeClr val="bg1"/>
                </a:solidFill>
              </a:rPr>
              <a:t>274 х 203 х 196 мм.</a:t>
            </a: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Вес </a:t>
            </a:r>
            <a:r>
              <a:rPr lang="ru-RU" dirty="0" smtClean="0">
                <a:solidFill>
                  <a:schemeClr val="bg1"/>
                </a:solidFill>
              </a:rPr>
              <a:t>прибора 9,3 кг.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963747" y="1035226"/>
            <a:ext cx="70566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solidFill>
                  <a:schemeClr val="bg1"/>
                </a:solidFill>
                <a:latin typeface="latosemibold"/>
              </a:rPr>
              <a:t>Monon</a:t>
            </a:r>
            <a:r>
              <a:rPr lang="en-US" sz="2400" b="1" dirty="0">
                <a:solidFill>
                  <a:schemeClr val="bg1"/>
                </a:solidFill>
                <a:latin typeface="latosemibold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latosemibold"/>
              </a:rPr>
              <a:t>Electric </a:t>
            </a:r>
            <a:r>
              <a:rPr lang="en-US" sz="2400" b="1" dirty="0">
                <a:solidFill>
                  <a:schemeClr val="bg1"/>
                </a:solidFill>
                <a:latin typeface="latosemibold"/>
              </a:rPr>
              <a:t>Zoom LED Par 4 in </a:t>
            </a:r>
            <a:r>
              <a:rPr lang="en-US" sz="2400" b="1" dirty="0" smtClean="0">
                <a:solidFill>
                  <a:schemeClr val="bg1"/>
                </a:solidFill>
                <a:latin typeface="latosemibold"/>
              </a:rPr>
              <a:t>1 </a:t>
            </a:r>
            <a:r>
              <a:rPr lang="en-US" b="1" dirty="0" smtClean="0">
                <a:solidFill>
                  <a:schemeClr val="bg1"/>
                </a:solidFill>
                <a:latin typeface="latosemibold"/>
              </a:rPr>
              <a:t>(</a:t>
            </a:r>
            <a:r>
              <a:rPr lang="ru-RU" b="1" dirty="0" smtClean="0">
                <a:solidFill>
                  <a:schemeClr val="bg1"/>
                </a:solidFill>
                <a:latin typeface="latosemibold"/>
              </a:rPr>
              <a:t>РРЦ 759</a:t>
            </a:r>
            <a:r>
              <a:rPr lang="en-US" b="1" dirty="0" smtClean="0">
                <a:solidFill>
                  <a:schemeClr val="bg1"/>
                </a:solidFill>
                <a:latin typeface="latosemibold"/>
              </a:rPr>
              <a:t>$)</a:t>
            </a:r>
            <a:r>
              <a:rPr lang="en-US" sz="2400" b="1" dirty="0" smtClean="0">
                <a:solidFill>
                  <a:schemeClr val="bg1"/>
                </a:solidFill>
                <a:latin typeface="latosemibold"/>
              </a:rPr>
              <a:t> 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768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63747" y="0"/>
            <a:ext cx="2264505" cy="46877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5958" y="1202645"/>
            <a:ext cx="3403051" cy="45374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5372898" y="1225689"/>
            <a:ext cx="6096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Симметричный отражатель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Источник </a:t>
            </a:r>
            <a:r>
              <a:rPr lang="ru-RU" dirty="0">
                <a:solidFill>
                  <a:schemeClr val="bg1"/>
                </a:solidFill>
              </a:rPr>
              <a:t>света </a:t>
            </a:r>
            <a:r>
              <a:rPr lang="en-US" dirty="0">
                <a:solidFill>
                  <a:schemeClr val="bg1"/>
                </a:solidFill>
              </a:rPr>
              <a:t>120x3 </a:t>
            </a:r>
            <a:r>
              <a:rPr lang="ru-RU" dirty="0">
                <a:solidFill>
                  <a:schemeClr val="bg1"/>
                </a:solidFill>
              </a:rPr>
              <a:t>Вт </a:t>
            </a:r>
            <a:r>
              <a:rPr lang="en-US" dirty="0" smtClean="0">
                <a:solidFill>
                  <a:schemeClr val="bg1"/>
                </a:solidFill>
              </a:rPr>
              <a:t>LED Philips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(</a:t>
            </a:r>
            <a:r>
              <a:rPr lang="en-US" dirty="0" smtClean="0">
                <a:solidFill>
                  <a:schemeClr val="bg1"/>
                </a:solidFill>
              </a:rPr>
              <a:t>RGBA</a:t>
            </a:r>
            <a:r>
              <a:rPr lang="en-US" dirty="0" smtClean="0">
                <a:solidFill>
                  <a:schemeClr val="bg1"/>
                </a:solidFill>
              </a:rPr>
              <a:t>, Deep Red, Orange Red, Lime, Cyan, Royal </a:t>
            </a:r>
            <a:r>
              <a:rPr lang="en-US" dirty="0" smtClean="0">
                <a:solidFill>
                  <a:schemeClr val="bg1"/>
                </a:solidFill>
              </a:rPr>
              <a:t>Blue).</a:t>
            </a: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Угол раскрытия луча </a:t>
            </a:r>
            <a:r>
              <a:rPr lang="ru-RU" dirty="0" smtClean="0">
                <a:solidFill>
                  <a:schemeClr val="bg1"/>
                </a:solidFill>
              </a:rPr>
              <a:t>1</a:t>
            </a:r>
            <a:r>
              <a:rPr lang="en-US" dirty="0" smtClean="0">
                <a:solidFill>
                  <a:schemeClr val="bg1"/>
                </a:solidFill>
              </a:rPr>
              <a:t>00</a:t>
            </a:r>
            <a:r>
              <a:rPr lang="ru-RU" dirty="0" smtClean="0">
                <a:solidFill>
                  <a:schemeClr val="bg1"/>
                </a:solidFill>
              </a:rPr>
              <a:t>° </a:t>
            </a:r>
            <a:r>
              <a:rPr lang="en-US" dirty="0" smtClean="0">
                <a:solidFill>
                  <a:schemeClr val="bg1"/>
                </a:solidFill>
              </a:rPr>
              <a:t>x 45</a:t>
            </a:r>
            <a:r>
              <a:rPr lang="ru-RU" dirty="0" smtClean="0">
                <a:solidFill>
                  <a:schemeClr val="bg1"/>
                </a:solidFill>
              </a:rPr>
              <a:t> °</a:t>
            </a:r>
            <a:endParaRPr lang="ru-RU" sz="2000" b="1" dirty="0">
              <a:solidFill>
                <a:srgbClr val="FF0000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ЖК-дисплей</a:t>
            </a: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1</a:t>
            </a:r>
            <a:r>
              <a:rPr lang="en-US" dirty="0" smtClean="0">
                <a:solidFill>
                  <a:schemeClr val="bg1"/>
                </a:solidFill>
              </a:rPr>
              <a:t>5 DMX</a:t>
            </a:r>
            <a:r>
              <a:rPr lang="ru-RU" dirty="0" smtClean="0">
                <a:solidFill>
                  <a:schemeClr val="bg1"/>
                </a:solidFill>
              </a:rPr>
              <a:t> каналов</a:t>
            </a: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Габариты </a:t>
            </a:r>
            <a:r>
              <a:rPr lang="en-US" dirty="0" smtClean="0">
                <a:solidFill>
                  <a:schemeClr val="bg1"/>
                </a:solidFill>
              </a:rPr>
              <a:t>585 x 300 x 219 </a:t>
            </a:r>
            <a:r>
              <a:rPr lang="ru-RU" dirty="0" smtClean="0">
                <a:solidFill>
                  <a:schemeClr val="bg1"/>
                </a:solidFill>
              </a:rPr>
              <a:t>мм</a:t>
            </a: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Вес </a:t>
            </a:r>
            <a:r>
              <a:rPr lang="ru-RU" dirty="0" smtClean="0">
                <a:solidFill>
                  <a:schemeClr val="bg1"/>
                </a:solidFill>
              </a:rPr>
              <a:t>прибора </a:t>
            </a:r>
            <a:r>
              <a:rPr lang="en-US" dirty="0" smtClean="0">
                <a:solidFill>
                  <a:schemeClr val="bg1"/>
                </a:solidFill>
              </a:rPr>
              <a:t>1</a:t>
            </a:r>
            <a:r>
              <a:rPr lang="ru-RU" dirty="0" smtClean="0">
                <a:solidFill>
                  <a:schemeClr val="bg1"/>
                </a:solidFill>
              </a:rPr>
              <a:t>5 кг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Конвекционное охлаждение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175683" y="700247"/>
            <a:ext cx="68535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solidFill>
                  <a:schemeClr val="bg1"/>
                </a:solidFill>
                <a:latin typeface="latosemibold"/>
              </a:rPr>
              <a:t>Monon</a:t>
            </a:r>
            <a:r>
              <a:rPr lang="en-US" sz="2400" b="1" dirty="0">
                <a:solidFill>
                  <a:schemeClr val="bg1"/>
                </a:solidFill>
                <a:latin typeface="latosemibold"/>
              </a:rPr>
              <a:t> 300W 9 color LED </a:t>
            </a:r>
            <a:r>
              <a:rPr lang="en-US" sz="2400" b="1" dirty="0" smtClean="0">
                <a:solidFill>
                  <a:schemeClr val="bg1"/>
                </a:solidFill>
                <a:latin typeface="latosemibold"/>
              </a:rPr>
              <a:t>Flood </a:t>
            </a:r>
            <a:r>
              <a:rPr lang="en-US" b="1" dirty="0" smtClean="0">
                <a:solidFill>
                  <a:schemeClr val="bg1"/>
                </a:solidFill>
                <a:latin typeface="latosemibold"/>
              </a:rPr>
              <a:t>(</a:t>
            </a:r>
            <a:r>
              <a:rPr lang="ru-RU" b="1" dirty="0" smtClean="0">
                <a:solidFill>
                  <a:schemeClr val="bg1"/>
                </a:solidFill>
                <a:latin typeface="latosemibold"/>
              </a:rPr>
              <a:t>РРЦ 2038</a:t>
            </a:r>
            <a:r>
              <a:rPr lang="en-US" b="1" dirty="0" smtClean="0">
                <a:solidFill>
                  <a:schemeClr val="bg1"/>
                </a:solidFill>
                <a:latin typeface="latosemibold"/>
              </a:rPr>
              <a:t>$</a:t>
            </a:r>
            <a:r>
              <a:rPr lang="ru-RU" b="1" dirty="0" smtClean="0">
                <a:solidFill>
                  <a:schemeClr val="bg1"/>
                </a:solidFill>
                <a:latin typeface="latosemibold"/>
              </a:rPr>
              <a:t>)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3413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63747" y="0"/>
            <a:ext cx="2264505" cy="4687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0675" y="1115602"/>
            <a:ext cx="3533617" cy="47114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5354968" y="1209189"/>
            <a:ext cx="6096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Симметричный отражатель </a:t>
            </a: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Источник </a:t>
            </a:r>
            <a:r>
              <a:rPr lang="ru-RU" dirty="0">
                <a:solidFill>
                  <a:schemeClr val="bg1"/>
                </a:solidFill>
              </a:rPr>
              <a:t>света </a:t>
            </a:r>
            <a:r>
              <a:rPr lang="en-US" dirty="0">
                <a:solidFill>
                  <a:schemeClr val="bg1"/>
                </a:solidFill>
              </a:rPr>
              <a:t>60x3 </a:t>
            </a:r>
            <a:r>
              <a:rPr lang="ru-RU" dirty="0">
                <a:solidFill>
                  <a:schemeClr val="bg1"/>
                </a:solidFill>
              </a:rPr>
              <a:t>Вт </a:t>
            </a:r>
            <a:r>
              <a:rPr lang="en-US" dirty="0" smtClean="0">
                <a:solidFill>
                  <a:schemeClr val="bg1"/>
                </a:solidFill>
              </a:rPr>
              <a:t>LED </a:t>
            </a:r>
            <a:r>
              <a:rPr lang="en-US" dirty="0" smtClean="0">
                <a:solidFill>
                  <a:schemeClr val="bg1"/>
                </a:solidFill>
              </a:rPr>
              <a:t>(RGBA</a:t>
            </a:r>
            <a:r>
              <a:rPr lang="en-US" dirty="0" smtClean="0">
                <a:solidFill>
                  <a:schemeClr val="bg1"/>
                </a:solidFill>
              </a:rPr>
              <a:t>, Deep Red, Orange Red, Lime, Cyan, Royal </a:t>
            </a:r>
            <a:r>
              <a:rPr lang="en-US" dirty="0" smtClean="0">
                <a:solidFill>
                  <a:schemeClr val="bg1"/>
                </a:solidFill>
              </a:rPr>
              <a:t>Blue).</a:t>
            </a: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Угол раскрытия луча </a:t>
            </a:r>
            <a:r>
              <a:rPr lang="ru-RU" dirty="0" smtClean="0">
                <a:solidFill>
                  <a:schemeClr val="bg1"/>
                </a:solidFill>
              </a:rPr>
              <a:t>1</a:t>
            </a:r>
            <a:r>
              <a:rPr lang="en-US" dirty="0" smtClean="0">
                <a:solidFill>
                  <a:schemeClr val="bg1"/>
                </a:solidFill>
              </a:rPr>
              <a:t>00</a:t>
            </a:r>
            <a:r>
              <a:rPr lang="ru-RU" dirty="0" smtClean="0">
                <a:solidFill>
                  <a:schemeClr val="bg1"/>
                </a:solidFill>
              </a:rPr>
              <a:t>° </a:t>
            </a:r>
            <a:r>
              <a:rPr lang="en-US" dirty="0" smtClean="0">
                <a:solidFill>
                  <a:schemeClr val="bg1"/>
                </a:solidFill>
              </a:rPr>
              <a:t>x 6</a:t>
            </a:r>
            <a:r>
              <a:rPr lang="ru-RU" dirty="0" smtClean="0">
                <a:solidFill>
                  <a:schemeClr val="bg1"/>
                </a:solidFill>
              </a:rPr>
              <a:t>0 °</a:t>
            </a:r>
            <a:endParaRPr lang="ru-RU" sz="2000" b="1" dirty="0">
              <a:solidFill>
                <a:srgbClr val="FF0000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Конвекционное охлаждение</a:t>
            </a: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ЖК-дисплей</a:t>
            </a: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Два режима DMX </a:t>
            </a:r>
            <a:r>
              <a:rPr lang="ru-RU" dirty="0">
                <a:solidFill>
                  <a:schemeClr val="bg1"/>
                </a:solidFill>
              </a:rPr>
              <a:t>1 канал </a:t>
            </a:r>
            <a:r>
              <a:rPr lang="ru-RU" dirty="0" smtClean="0">
                <a:solidFill>
                  <a:schemeClr val="bg1"/>
                </a:solidFill>
              </a:rPr>
              <a:t>или 2 канала. </a:t>
            </a: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Габариты </a:t>
            </a:r>
            <a:r>
              <a:rPr lang="ru-RU" dirty="0" smtClean="0">
                <a:solidFill>
                  <a:schemeClr val="bg1"/>
                </a:solidFill>
              </a:rPr>
              <a:t>319 х 240 х 136 мм.</a:t>
            </a: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Вес </a:t>
            </a:r>
            <a:r>
              <a:rPr lang="ru-RU" dirty="0" smtClean="0">
                <a:solidFill>
                  <a:schemeClr val="bg1"/>
                </a:solidFill>
              </a:rPr>
              <a:t>прибора 5,3 кг.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78027" y="700247"/>
            <a:ext cx="63729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solidFill>
                  <a:schemeClr val="bg1"/>
                </a:solidFill>
                <a:latin typeface="latosemibold"/>
              </a:rPr>
              <a:t>Monon</a:t>
            </a:r>
            <a:r>
              <a:rPr lang="en-US" sz="2400" b="1" dirty="0">
                <a:solidFill>
                  <a:schemeClr val="bg1"/>
                </a:solidFill>
                <a:latin typeface="latosemibold"/>
              </a:rPr>
              <a:t> 9 color LED Mini </a:t>
            </a:r>
            <a:r>
              <a:rPr lang="en-US" sz="2400" b="1" dirty="0" smtClean="0">
                <a:solidFill>
                  <a:schemeClr val="bg1"/>
                </a:solidFill>
                <a:latin typeface="latosemibold"/>
              </a:rPr>
              <a:t>Flood  </a:t>
            </a:r>
            <a:r>
              <a:rPr lang="en-US" b="1" dirty="0" smtClean="0">
                <a:solidFill>
                  <a:schemeClr val="bg1"/>
                </a:solidFill>
                <a:latin typeface="latosemibold"/>
              </a:rPr>
              <a:t>(</a:t>
            </a:r>
            <a:r>
              <a:rPr lang="ru-RU" b="1" dirty="0" smtClean="0">
                <a:solidFill>
                  <a:schemeClr val="bg1"/>
                </a:solidFill>
                <a:latin typeface="latosemibold"/>
              </a:rPr>
              <a:t>РРЦ 1201</a:t>
            </a:r>
            <a:r>
              <a:rPr lang="en-US" b="1" dirty="0" smtClean="0">
                <a:solidFill>
                  <a:schemeClr val="bg1"/>
                </a:solidFill>
                <a:latin typeface="latosemibold"/>
              </a:rPr>
              <a:t>$)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197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63747" y="0"/>
            <a:ext cx="2264505" cy="4687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7793" y="1218425"/>
            <a:ext cx="3379382" cy="4505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5354968" y="1209189"/>
            <a:ext cx="6096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Асимметричный отражатель </a:t>
            </a: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Источник </a:t>
            </a:r>
            <a:r>
              <a:rPr lang="ru-RU" dirty="0">
                <a:solidFill>
                  <a:schemeClr val="bg1"/>
                </a:solidFill>
              </a:rPr>
              <a:t>света </a:t>
            </a:r>
            <a:r>
              <a:rPr lang="en-US" dirty="0" smtClean="0">
                <a:solidFill>
                  <a:schemeClr val="bg1"/>
                </a:solidFill>
              </a:rPr>
              <a:t>120x3 </a:t>
            </a:r>
            <a:r>
              <a:rPr lang="ru-RU" dirty="0">
                <a:solidFill>
                  <a:schemeClr val="bg1"/>
                </a:solidFill>
              </a:rPr>
              <a:t>Вт </a:t>
            </a:r>
            <a:r>
              <a:rPr lang="en-US" dirty="0">
                <a:solidFill>
                  <a:schemeClr val="bg1"/>
                </a:solidFill>
              </a:rPr>
              <a:t>LED </a:t>
            </a:r>
            <a:r>
              <a:rPr lang="en-US" dirty="0" smtClean="0">
                <a:solidFill>
                  <a:schemeClr val="bg1"/>
                </a:solidFill>
              </a:rPr>
              <a:t>Philips </a:t>
            </a:r>
            <a:r>
              <a:rPr lang="en-US" dirty="0" smtClean="0">
                <a:solidFill>
                  <a:schemeClr val="bg1"/>
                </a:solidFill>
              </a:rPr>
              <a:t>(</a:t>
            </a:r>
            <a:r>
              <a:rPr lang="en-US" dirty="0" smtClean="0">
                <a:solidFill>
                  <a:srgbClr val="FF0000"/>
                </a:solidFill>
              </a:rPr>
              <a:t>RGBWA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/ </a:t>
            </a:r>
            <a:r>
              <a:rPr lang="en-US" dirty="0" smtClean="0">
                <a:solidFill>
                  <a:schemeClr val="bg1"/>
                </a:solidFill>
              </a:rPr>
              <a:t>RGBAL).</a:t>
            </a: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Угол раскрытия луча </a:t>
            </a:r>
            <a:r>
              <a:rPr lang="ru-RU" dirty="0" smtClean="0">
                <a:solidFill>
                  <a:schemeClr val="bg1"/>
                </a:solidFill>
              </a:rPr>
              <a:t>1</a:t>
            </a:r>
            <a:r>
              <a:rPr lang="en-US" dirty="0" smtClean="0">
                <a:solidFill>
                  <a:schemeClr val="bg1"/>
                </a:solidFill>
              </a:rPr>
              <a:t>10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° </a:t>
            </a:r>
            <a:r>
              <a:rPr lang="en-US" dirty="0" smtClean="0">
                <a:solidFill>
                  <a:schemeClr val="bg1"/>
                </a:solidFill>
              </a:rPr>
              <a:t>x 7</a:t>
            </a:r>
            <a:r>
              <a:rPr lang="ru-RU" dirty="0" smtClean="0">
                <a:solidFill>
                  <a:schemeClr val="bg1"/>
                </a:solidFill>
              </a:rPr>
              <a:t>0 °</a:t>
            </a:r>
            <a:endParaRPr lang="ru-RU" sz="2000" b="1" dirty="0">
              <a:solidFill>
                <a:srgbClr val="FF0000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Конвекционное охлаждение</a:t>
            </a: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ЖК-дисплей</a:t>
            </a: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1</a:t>
            </a:r>
            <a:r>
              <a:rPr lang="en-US" dirty="0" smtClean="0">
                <a:solidFill>
                  <a:schemeClr val="bg1"/>
                </a:solidFill>
              </a:rPr>
              <a:t>1</a:t>
            </a:r>
            <a:r>
              <a:rPr lang="ru-RU" dirty="0" smtClean="0">
                <a:solidFill>
                  <a:schemeClr val="bg1"/>
                </a:solidFill>
              </a:rPr>
              <a:t> каналов </a:t>
            </a:r>
            <a:r>
              <a:rPr lang="en-US" dirty="0" smtClean="0">
                <a:solidFill>
                  <a:schemeClr val="bg1"/>
                </a:solidFill>
              </a:rPr>
              <a:t>DMX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Габариты </a:t>
            </a:r>
            <a:r>
              <a:rPr lang="en-US" dirty="0" smtClean="0">
                <a:solidFill>
                  <a:schemeClr val="bg1"/>
                </a:solidFill>
              </a:rPr>
              <a:t>648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x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346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x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167</a:t>
            </a:r>
            <a:r>
              <a:rPr lang="ru-RU" dirty="0" smtClean="0">
                <a:solidFill>
                  <a:schemeClr val="bg1"/>
                </a:solidFill>
              </a:rPr>
              <a:t> мм.</a:t>
            </a: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Вес </a:t>
            </a:r>
            <a:r>
              <a:rPr lang="ru-RU" dirty="0" smtClean="0">
                <a:solidFill>
                  <a:schemeClr val="bg1"/>
                </a:solidFill>
              </a:rPr>
              <a:t>прибора 12,5 кг.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963747" y="700247"/>
            <a:ext cx="58360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solidFill>
                  <a:schemeClr val="bg1"/>
                </a:solidFill>
                <a:latin typeface="latosemibold"/>
              </a:rPr>
              <a:t>Monon</a:t>
            </a:r>
            <a:r>
              <a:rPr lang="en-US" sz="2400" b="1" dirty="0">
                <a:solidFill>
                  <a:schemeClr val="bg1"/>
                </a:solidFill>
                <a:latin typeface="latosemibold"/>
              </a:rPr>
              <a:t> 5 color </a:t>
            </a:r>
            <a:r>
              <a:rPr lang="en-US" sz="2400" b="1" dirty="0" smtClean="0">
                <a:solidFill>
                  <a:schemeClr val="bg1"/>
                </a:solidFill>
                <a:latin typeface="latosemibold"/>
              </a:rPr>
              <a:t>cyclorama </a:t>
            </a:r>
            <a:r>
              <a:rPr lang="en-US" b="1" dirty="0" smtClean="0">
                <a:solidFill>
                  <a:schemeClr val="bg1"/>
                </a:solidFill>
                <a:latin typeface="latosemibold"/>
              </a:rPr>
              <a:t>(</a:t>
            </a:r>
            <a:r>
              <a:rPr lang="ru-RU" b="1" dirty="0" smtClean="0">
                <a:solidFill>
                  <a:schemeClr val="bg1"/>
                </a:solidFill>
                <a:latin typeface="latosemibold"/>
              </a:rPr>
              <a:t>РРЦ 1899</a:t>
            </a:r>
            <a:r>
              <a:rPr lang="en-US" b="1" dirty="0" smtClean="0">
                <a:solidFill>
                  <a:schemeClr val="bg1"/>
                </a:solidFill>
                <a:latin typeface="latosemibold"/>
              </a:rPr>
              <a:t>$)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04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34633" y="708410"/>
            <a:ext cx="6522733" cy="13502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60905" y="5028678"/>
            <a:ext cx="7818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chemeClr val="bg1"/>
                </a:solidFill>
              </a:rPr>
              <a:t>СПАСИБО ЗА ВНИМАНИЕ!</a:t>
            </a:r>
            <a:endParaRPr lang="ru-RU" sz="54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12727" y="2101683"/>
            <a:ext cx="2366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Шоу начинается с нас.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308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1443</TotalTime>
  <Words>401</Words>
  <Application>Microsoft Office PowerPoint</Application>
  <PresentationFormat>Произвольный</PresentationFormat>
  <Paragraphs>55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User_009</dc:creator>
  <cp:lastModifiedBy>машина1</cp:lastModifiedBy>
  <cp:revision>100</cp:revision>
  <dcterms:created xsi:type="dcterms:W3CDTF">2018-10-17T11:18:44Z</dcterms:created>
  <dcterms:modified xsi:type="dcterms:W3CDTF">2021-06-22T10:50:45Z</dcterms:modified>
</cp:coreProperties>
</file>